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1" r:id="rId1"/>
  </p:sldMasterIdLst>
  <p:sldIdLst>
    <p:sldId id="256" r:id="rId2"/>
    <p:sldId id="266" r:id="rId3"/>
    <p:sldId id="267" r:id="rId4"/>
    <p:sldId id="268" r:id="rId5"/>
    <p:sldId id="269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56"/>
    <p:restoredTop sz="94632"/>
  </p:normalViewPr>
  <p:slideViewPr>
    <p:cSldViewPr snapToGrid="0" snapToObjects="1">
      <p:cViewPr varScale="1">
        <p:scale>
          <a:sx n="84" d="100"/>
          <a:sy n="84" d="100"/>
        </p:scale>
        <p:origin x="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18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54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1310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498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2754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18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714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52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34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4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35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68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01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50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481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7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24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ADD98-6ABF-6940-B042-9A4DF322D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354" y="628265"/>
            <a:ext cx="11250593" cy="2971458"/>
          </a:xfrm>
          <a:ln w="19050">
            <a:noFill/>
          </a:ln>
        </p:spPr>
        <p:txBody>
          <a:bodyPr>
            <a:normAutofit fontScale="90000"/>
          </a:bodyPr>
          <a:lstStyle/>
          <a:p>
            <a:pPr algn="ctr" fontAlgn="base"/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/>
              <a:t>Optimized  CNN  for   Cancerous  Histopathologic Image Classification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B25B93-AF70-5E43-859E-A57B9A552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991868"/>
            <a:ext cx="8915399" cy="1126283"/>
          </a:xfrm>
        </p:spPr>
        <p:txBody>
          <a:bodyPr/>
          <a:lstStyle/>
          <a:p>
            <a:pPr algn="ctr"/>
            <a:r>
              <a:rPr kumimoji="1" lang="ja-JP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Xingkai SC Light" panose="02010600040101010101" pitchFamily="2" charset="-122"/>
                <a:ea typeface="Xingkai SC Light" panose="02010600040101010101" pitchFamily="2" charset="-122"/>
              </a:rPr>
              <a:t>　　　</a:t>
            </a:r>
            <a:r>
              <a:rPr kumimoji="1" lang="en-US" altLang="ja-JP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Xingkai SC Light" panose="02010600040101010101" pitchFamily="2" charset="-122"/>
                <a:ea typeface="Xingkai SC Light" panose="02010600040101010101" pitchFamily="2" charset="-122"/>
              </a:rPr>
              <a:t>Sun Jiao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latin typeface="Xingkai SC Light" panose="02010600040101010101" pitchFamily="2" charset="-122"/>
              <a:ea typeface="Xingkai SC Light" panose="02010600040101010101" pitchFamily="2" charset="-122"/>
            </a:endParaRPr>
          </a:p>
          <a:p>
            <a:pPr algn="ctr"/>
            <a:endParaRPr kumimoji="1" lang="zh-CN" altLang="en-US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7F7F0E0-4CCE-BF4E-8FAF-06D53648B453}"/>
              </a:ext>
            </a:extLst>
          </p:cNvPr>
          <p:cNvCxnSpPr>
            <a:cxnSpLocks/>
          </p:cNvCxnSpPr>
          <p:nvPr/>
        </p:nvCxnSpPr>
        <p:spPr>
          <a:xfrm flipV="1">
            <a:off x="4481689" y="4777379"/>
            <a:ext cx="7022923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948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3293E5-0FF4-7E4F-B19D-F4455372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Contents: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7B7C33-128C-4A4C-87A8-404F50BA9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Background :  </a:t>
            </a:r>
          </a:p>
          <a:p>
            <a:pPr marL="0" indent="0">
              <a:buNone/>
            </a:pPr>
            <a:r>
              <a:rPr kumimoji="1" lang="en-US" altLang="zh-CN" dirty="0"/>
              <a:t>         -Histopathologic images</a:t>
            </a:r>
          </a:p>
          <a:p>
            <a:pPr marL="0" indent="0">
              <a:buNone/>
            </a:pPr>
            <a:r>
              <a:rPr kumimoji="1" lang="en-US" altLang="zh-CN" dirty="0"/>
              <a:t>         -Cancerous cells</a:t>
            </a:r>
          </a:p>
          <a:p>
            <a:pPr marL="0" indent="0">
              <a:buNone/>
            </a:pPr>
            <a:r>
              <a:rPr kumimoji="1" lang="en-US" altLang="zh-CN" dirty="0"/>
              <a:t>         -Image Classification algorithms</a:t>
            </a:r>
          </a:p>
          <a:p>
            <a:pPr marL="0" indent="0">
              <a:buNone/>
            </a:pPr>
            <a:r>
              <a:rPr kumimoji="1" lang="en-US" altLang="zh-CN" dirty="0"/>
              <a:t>         -CNN</a:t>
            </a:r>
          </a:p>
          <a:p>
            <a:pPr marL="0" indent="0">
              <a:buNone/>
            </a:pPr>
            <a:r>
              <a:rPr kumimoji="1" lang="en-US" altLang="zh-CN" dirty="0"/>
              <a:t>         -Optimizers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4010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2C2402-6270-F844-B6D2-37B49243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is Histopathologic image and Cancerous cell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8D0AC2-3954-3545-88A5-2EBA5EA16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103120"/>
            <a:ext cx="8915400" cy="3777622"/>
          </a:xfrm>
        </p:spPr>
        <p:txBody>
          <a:bodyPr/>
          <a:lstStyle/>
          <a:p>
            <a:pPr marL="0" indent="0">
              <a:buNone/>
            </a:pPr>
            <a:endParaRPr lang="en-US" altLang="zh-CN" b="1" dirty="0"/>
          </a:p>
          <a:p>
            <a:r>
              <a:rPr lang="en-US" altLang="zh-CN" b="1" dirty="0"/>
              <a:t>Histopathology</a:t>
            </a:r>
            <a:endParaRPr lang="en-US" altLang="zh-CN" dirty="0"/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3EB8ED04-FA88-3A46-9E02-7B94776E4762}"/>
              </a:ext>
            </a:extLst>
          </p:cNvPr>
          <p:cNvSpPr/>
          <p:nvPr/>
        </p:nvSpPr>
        <p:spPr>
          <a:xfrm>
            <a:off x="4802876" y="2255520"/>
            <a:ext cx="683524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0F7B75-7CF7-964D-B196-5EBDB7DFBEEA}"/>
              </a:ext>
            </a:extLst>
          </p:cNvPr>
          <p:cNvSpPr txBox="1"/>
          <p:nvPr/>
        </p:nvSpPr>
        <p:spPr>
          <a:xfrm>
            <a:off x="5743351" y="2054721"/>
            <a:ext cx="2857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Histology  --- tissues</a:t>
            </a:r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AAD0E3-14DE-8C4E-AC58-7BFDCFCBAE83}"/>
              </a:ext>
            </a:extLst>
          </p:cNvPr>
          <p:cNvSpPr txBox="1"/>
          <p:nvPr/>
        </p:nvSpPr>
        <p:spPr>
          <a:xfrm>
            <a:off x="5707378" y="2978051"/>
            <a:ext cx="2476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Pathology--- disease</a:t>
            </a:r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D01AF8-4668-B94A-92D3-041FF2215A23}"/>
              </a:ext>
            </a:extLst>
          </p:cNvPr>
          <p:cNvSpPr txBox="1"/>
          <p:nvPr/>
        </p:nvSpPr>
        <p:spPr>
          <a:xfrm>
            <a:off x="8679802" y="3255050"/>
            <a:ext cx="1838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microscope</a:t>
            </a:r>
          </a:p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2FFDE5-1548-AB4A-AEBF-EAD9AEE12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826" y="1716193"/>
            <a:ext cx="1612483" cy="1612483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7FF622BD-A5DD-B148-ACA0-6F2FC1F9C627}"/>
              </a:ext>
            </a:extLst>
          </p:cNvPr>
          <p:cNvSpPr/>
          <p:nvPr/>
        </p:nvSpPr>
        <p:spPr>
          <a:xfrm>
            <a:off x="9111094" y="3592832"/>
            <a:ext cx="484632" cy="646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 descr="图片包含 游戏机, 水果&#10;&#10;描述已自动生成">
            <a:extLst>
              <a:ext uri="{FF2B5EF4-FFF2-40B4-BE49-F238E27FC236}">
                <a16:creationId xmlns:a16="http://schemas.microsoft.com/office/drawing/2014/main" id="{38CE678C-062D-2F47-A7D3-2B7014D9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879" y="4240467"/>
            <a:ext cx="2712721" cy="19934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C447161-A25F-8E4B-92A3-6973BD59322E}"/>
              </a:ext>
            </a:extLst>
          </p:cNvPr>
          <p:cNvSpPr txBox="1"/>
          <p:nvPr/>
        </p:nvSpPr>
        <p:spPr>
          <a:xfrm>
            <a:off x="7421880" y="6399158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Breast cancer cell</a:t>
            </a:r>
            <a:endParaRPr kumimoji="1" lang="zh-CN" altLang="en-US" dirty="0"/>
          </a:p>
        </p:txBody>
      </p:sp>
      <p:sp>
        <p:nvSpPr>
          <p:cNvPr id="14" name="下箭头 13">
            <a:extLst>
              <a:ext uri="{FF2B5EF4-FFF2-40B4-BE49-F238E27FC236}">
                <a16:creationId xmlns:a16="http://schemas.microsoft.com/office/drawing/2014/main" id="{011F4FD5-D1D3-C54E-9728-3A5F7E599B70}"/>
              </a:ext>
            </a:extLst>
          </p:cNvPr>
          <p:cNvSpPr/>
          <p:nvPr/>
        </p:nvSpPr>
        <p:spPr>
          <a:xfrm rot="5400000">
            <a:off x="6299005" y="4508937"/>
            <a:ext cx="473231" cy="12754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28B737-77B4-FC40-8A98-36B4A0DA9A58}"/>
              </a:ext>
            </a:extLst>
          </p:cNvPr>
          <p:cNvSpPr txBox="1"/>
          <p:nvPr/>
        </p:nvSpPr>
        <p:spPr>
          <a:xfrm>
            <a:off x="1910281" y="4367629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cells that </a:t>
            </a:r>
            <a:r>
              <a:rPr kumimoji="1" lang="en-US" altLang="zh-CN" b="1" dirty="0"/>
              <a:t>divide relentlessly</a:t>
            </a:r>
            <a:endParaRPr kumimoji="1"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0B0A715-C6EB-5742-B1CF-94B1DB18B09B}"/>
              </a:ext>
            </a:extLst>
          </p:cNvPr>
          <p:cNvSpPr txBox="1"/>
          <p:nvPr/>
        </p:nvSpPr>
        <p:spPr>
          <a:xfrm>
            <a:off x="2060040" y="5111263"/>
            <a:ext cx="288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spread</a:t>
            </a:r>
            <a:r>
              <a:rPr kumimoji="1" lang="en-US" altLang="zh-CN" dirty="0"/>
              <a:t> from one part of the body to another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DF743C-7F78-854E-9EB3-08D02C9C50E4}"/>
              </a:ext>
            </a:extLst>
          </p:cNvPr>
          <p:cNvSpPr txBox="1"/>
          <p:nvPr/>
        </p:nvSpPr>
        <p:spPr>
          <a:xfrm>
            <a:off x="2225040" y="6111240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Spread</a:t>
            </a:r>
            <a:r>
              <a:rPr kumimoji="1" lang="zh-CN" altLang="en-US" b="1" dirty="0"/>
              <a:t>  </a:t>
            </a:r>
            <a:r>
              <a:rPr kumimoji="1" lang="en-US" altLang="zh-CN" b="1" dirty="0"/>
              <a:t>easily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28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82236-1621-EC4A-AF1E-C3C915F6F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68" y="244253"/>
            <a:ext cx="8911687" cy="1280890"/>
          </a:xfrm>
        </p:spPr>
        <p:txBody>
          <a:bodyPr>
            <a:normAutofit/>
          </a:bodyPr>
          <a:lstStyle/>
          <a:p>
            <a:r>
              <a:rPr kumimoji="1" lang="en-US" altLang="zh-CN" sz="4800" b="1" dirty="0"/>
              <a:t>Image Classification</a:t>
            </a:r>
            <a:endParaRPr kumimoji="1" lang="zh-CN" altLang="en-US" sz="4800" b="1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9C4D030-89BF-CA49-851D-7ED01CB2F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488" y="1199693"/>
            <a:ext cx="3427412" cy="2284941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F1455FE5-D110-4A4D-B390-F296A13E044C}"/>
              </a:ext>
            </a:extLst>
          </p:cNvPr>
          <p:cNvCxnSpPr>
            <a:cxnSpLocks/>
          </p:cNvCxnSpPr>
          <p:nvPr/>
        </p:nvCxnSpPr>
        <p:spPr>
          <a:xfrm>
            <a:off x="4480560" y="2342164"/>
            <a:ext cx="1615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0505056-09C4-0B48-A5B1-030FAE9D8DF1}"/>
              </a:ext>
            </a:extLst>
          </p:cNvPr>
          <p:cNvSpPr txBox="1"/>
          <p:nvPr/>
        </p:nvSpPr>
        <p:spPr>
          <a:xfrm>
            <a:off x="9954555" y="3484634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width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D2D3C40-82AB-D748-AA78-7E05C9AF0D96}"/>
              </a:ext>
            </a:extLst>
          </p:cNvPr>
          <p:cNvSpPr txBox="1"/>
          <p:nvPr/>
        </p:nvSpPr>
        <p:spPr>
          <a:xfrm>
            <a:off x="10423152" y="1802939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height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93080B-1465-5941-9597-EDA791F147DD}"/>
              </a:ext>
            </a:extLst>
          </p:cNvPr>
          <p:cNvSpPr txBox="1"/>
          <p:nvPr/>
        </p:nvSpPr>
        <p:spPr>
          <a:xfrm>
            <a:off x="1269705" y="3621625"/>
            <a:ext cx="169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01C635-5022-EA41-872E-9F32B0BF0133}"/>
              </a:ext>
            </a:extLst>
          </p:cNvPr>
          <p:cNvSpPr txBox="1"/>
          <p:nvPr/>
        </p:nvSpPr>
        <p:spPr>
          <a:xfrm>
            <a:off x="6465818" y="3229772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Computer</a:t>
            </a:r>
            <a:r>
              <a:rPr kumimoji="1" lang="zh-CN" altLang="en-US" dirty="0"/>
              <a:t>  </a:t>
            </a:r>
            <a:r>
              <a:rPr kumimoji="1" lang="en-US" altLang="zh-CN" dirty="0"/>
              <a:t>see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DBADDE8-3A65-9743-B8F2-C155D092EDC1}"/>
              </a:ext>
            </a:extLst>
          </p:cNvPr>
          <p:cNvSpPr txBox="1"/>
          <p:nvPr/>
        </p:nvSpPr>
        <p:spPr>
          <a:xfrm>
            <a:off x="4831080" y="2819400"/>
            <a:ext cx="150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256</a:t>
            </a:r>
            <a:r>
              <a:rPr kumimoji="1" lang="zh-CN" altLang="en-US" dirty="0"/>
              <a:t>*</a:t>
            </a:r>
            <a:r>
              <a:rPr kumimoji="1" lang="en-US" altLang="zh-CN" dirty="0"/>
              <a:t>256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843A897-8EB5-0847-A2F4-FFBE3BD5D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240" y="1001930"/>
            <a:ext cx="4155240" cy="300591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4FBF7FD-AA71-B246-832E-0FA404A4036B}"/>
              </a:ext>
            </a:extLst>
          </p:cNvPr>
          <p:cNvSpPr txBox="1"/>
          <p:nvPr/>
        </p:nvSpPr>
        <p:spPr>
          <a:xfrm>
            <a:off x="1421130" y="6233890"/>
            <a:ext cx="2373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 </a:t>
            </a:r>
            <a:r>
              <a:rPr lang="en-US" altLang="zh-CN" b="1" dirty="0"/>
              <a:t>binary classification</a:t>
            </a:r>
            <a:r>
              <a:rPr lang="zh-CN" altLang="en-US" b="1" dirty="0"/>
              <a:t>（</a:t>
            </a:r>
            <a:r>
              <a:rPr lang="en-US" altLang="zh-CN" b="1" dirty="0"/>
              <a:t>0/1</a:t>
            </a:r>
            <a:r>
              <a:rPr lang="zh-CN" altLang="en-US" b="1" dirty="0"/>
              <a:t>）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26D074A-A945-1745-8455-A1CA997A2321}"/>
              </a:ext>
            </a:extLst>
          </p:cNvPr>
          <p:cNvSpPr txBox="1"/>
          <p:nvPr/>
        </p:nvSpPr>
        <p:spPr>
          <a:xfrm>
            <a:off x="2362200" y="510540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C27EAC5-0262-234B-B2D0-43E2317C5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65" y="4127948"/>
            <a:ext cx="3766458" cy="2118632"/>
          </a:xfrm>
          <a:prstGeom prst="rect">
            <a:avLst/>
          </a:prstGeom>
        </p:spPr>
      </p:pic>
      <p:pic>
        <p:nvPicPr>
          <p:cNvPr id="31" name="图片 30" descr="图片包含 游戏机&#10;&#10;描述已自动生成">
            <a:extLst>
              <a:ext uri="{FF2B5EF4-FFF2-40B4-BE49-F238E27FC236}">
                <a16:creationId xmlns:a16="http://schemas.microsoft.com/office/drawing/2014/main" id="{110BF8A2-E703-5544-8CFE-C3C02CEBB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818" y="3988288"/>
            <a:ext cx="2999122" cy="242346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A56709A1-8CC3-454F-B47D-14DBCFA93A7C}"/>
              </a:ext>
            </a:extLst>
          </p:cNvPr>
          <p:cNvSpPr txBox="1"/>
          <p:nvPr/>
        </p:nvSpPr>
        <p:spPr>
          <a:xfrm>
            <a:off x="6865310" y="6429081"/>
            <a:ext cx="261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Multiply</a:t>
            </a:r>
            <a:r>
              <a:rPr kumimoji="1" lang="zh-CN" altLang="en-US" dirty="0"/>
              <a:t> </a:t>
            </a:r>
            <a:r>
              <a:rPr kumimoji="1" lang="en-US" altLang="zh-CN" dirty="0"/>
              <a:t>-classification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7744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B75A6-ABCD-BB4E-A3C0-30BF2026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33" y="-1280890"/>
            <a:ext cx="8911687" cy="1280890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 descr="地图的截图&#10;&#10;描述已自动生成">
            <a:extLst>
              <a:ext uri="{FF2B5EF4-FFF2-40B4-BE49-F238E27FC236}">
                <a16:creationId xmlns:a16="http://schemas.microsoft.com/office/drawing/2014/main" id="{ECC3B821-F311-DE4D-B660-EC259AAB5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3380" y="1905000"/>
            <a:ext cx="5333340" cy="3580957"/>
          </a:xfrm>
        </p:spPr>
      </p:pic>
      <p:pic>
        <p:nvPicPr>
          <p:cNvPr id="9" name="图片 8" descr="地图的截图&#10;&#10;描述已自动生成">
            <a:extLst>
              <a:ext uri="{FF2B5EF4-FFF2-40B4-BE49-F238E27FC236}">
                <a16:creationId xmlns:a16="http://schemas.microsoft.com/office/drawing/2014/main" id="{6F59E621-6391-DC48-A243-A6568E50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72" y="1905000"/>
            <a:ext cx="5333340" cy="3581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DD50EAA-6F57-A841-A861-EF55F5C58DDF}"/>
              </a:ext>
            </a:extLst>
          </p:cNvPr>
          <p:cNvSpPr txBox="1"/>
          <p:nvPr/>
        </p:nvSpPr>
        <p:spPr>
          <a:xfrm>
            <a:off x="1767840" y="1478280"/>
            <a:ext cx="315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radam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AFBF79-D730-C04F-AD05-F729D877697B}"/>
              </a:ext>
            </a:extLst>
          </p:cNvPr>
          <p:cNvSpPr txBox="1"/>
          <p:nvPr/>
        </p:nvSpPr>
        <p:spPr>
          <a:xfrm>
            <a:off x="9174480" y="140208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SGD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0603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EC849-0A87-924E-9DDC-6FCBFCD5F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ONE  Convolution +Pooling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DF6454C-9EA6-1045-B5D9-323FB639C62F}"/>
              </a:ext>
            </a:extLst>
          </p:cNvPr>
          <p:cNvSpPr/>
          <p:nvPr/>
        </p:nvSpPr>
        <p:spPr>
          <a:xfrm>
            <a:off x="541235" y="3081454"/>
            <a:ext cx="1167546" cy="1143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96*96</a:t>
            </a:r>
            <a:endParaRPr kumimoji="1" lang="zh-CN" altLang="en-US" dirty="0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17C49D16-78F1-C64F-B965-7F300D290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08415"/>
              </p:ext>
            </p:extLst>
          </p:nvPr>
        </p:nvGraphicFramePr>
        <p:xfrm>
          <a:off x="2540156" y="2479035"/>
          <a:ext cx="1305560" cy="1295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550">
                  <a:extLst>
                    <a:ext uri="{9D8B030D-6E8A-4147-A177-3AD203B41FA5}">
                      <a16:colId xmlns:a16="http://schemas.microsoft.com/office/drawing/2014/main" val="1633474699"/>
                    </a:ext>
                  </a:extLst>
                </a:gridCol>
                <a:gridCol w="424460">
                  <a:extLst>
                    <a:ext uri="{9D8B030D-6E8A-4147-A177-3AD203B41FA5}">
                      <a16:colId xmlns:a16="http://schemas.microsoft.com/office/drawing/2014/main" val="2758633307"/>
                    </a:ext>
                  </a:extLst>
                </a:gridCol>
                <a:gridCol w="440550">
                  <a:extLst>
                    <a:ext uri="{9D8B030D-6E8A-4147-A177-3AD203B41FA5}">
                      <a16:colId xmlns:a16="http://schemas.microsoft.com/office/drawing/2014/main" val="164588586"/>
                    </a:ext>
                  </a:extLst>
                </a:gridCol>
              </a:tblGrid>
              <a:tr h="43192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426642"/>
                  </a:ext>
                </a:extLst>
              </a:tr>
              <a:tr h="43192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138353"/>
                  </a:ext>
                </a:extLst>
              </a:tr>
              <a:tr h="43192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83995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ACC276F5-522A-CF47-81E4-E9C83A04E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744366"/>
              </p:ext>
            </p:extLst>
          </p:nvPr>
        </p:nvGraphicFramePr>
        <p:xfrm>
          <a:off x="2888166" y="2704301"/>
          <a:ext cx="1305560" cy="1295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550">
                  <a:extLst>
                    <a:ext uri="{9D8B030D-6E8A-4147-A177-3AD203B41FA5}">
                      <a16:colId xmlns:a16="http://schemas.microsoft.com/office/drawing/2014/main" val="1633474699"/>
                    </a:ext>
                  </a:extLst>
                </a:gridCol>
                <a:gridCol w="424460">
                  <a:extLst>
                    <a:ext uri="{9D8B030D-6E8A-4147-A177-3AD203B41FA5}">
                      <a16:colId xmlns:a16="http://schemas.microsoft.com/office/drawing/2014/main" val="2758633307"/>
                    </a:ext>
                  </a:extLst>
                </a:gridCol>
                <a:gridCol w="440550">
                  <a:extLst>
                    <a:ext uri="{9D8B030D-6E8A-4147-A177-3AD203B41FA5}">
                      <a16:colId xmlns:a16="http://schemas.microsoft.com/office/drawing/2014/main" val="164588586"/>
                    </a:ext>
                  </a:extLst>
                </a:gridCol>
              </a:tblGrid>
              <a:tr h="43192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426642"/>
                  </a:ext>
                </a:extLst>
              </a:tr>
              <a:tr h="43192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138353"/>
                  </a:ext>
                </a:extLst>
              </a:tr>
              <a:tr h="43192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83995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5EB1851F-679D-9D40-834C-70AD8441D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493635"/>
              </p:ext>
            </p:extLst>
          </p:nvPr>
        </p:nvGraphicFramePr>
        <p:xfrm>
          <a:off x="3032760" y="3060425"/>
          <a:ext cx="1305560" cy="1295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550">
                  <a:extLst>
                    <a:ext uri="{9D8B030D-6E8A-4147-A177-3AD203B41FA5}">
                      <a16:colId xmlns:a16="http://schemas.microsoft.com/office/drawing/2014/main" val="1633474699"/>
                    </a:ext>
                  </a:extLst>
                </a:gridCol>
                <a:gridCol w="424460">
                  <a:extLst>
                    <a:ext uri="{9D8B030D-6E8A-4147-A177-3AD203B41FA5}">
                      <a16:colId xmlns:a16="http://schemas.microsoft.com/office/drawing/2014/main" val="2758633307"/>
                    </a:ext>
                  </a:extLst>
                </a:gridCol>
                <a:gridCol w="440550">
                  <a:extLst>
                    <a:ext uri="{9D8B030D-6E8A-4147-A177-3AD203B41FA5}">
                      <a16:colId xmlns:a16="http://schemas.microsoft.com/office/drawing/2014/main" val="164588586"/>
                    </a:ext>
                  </a:extLst>
                </a:gridCol>
              </a:tblGrid>
              <a:tr h="43192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426642"/>
                  </a:ext>
                </a:extLst>
              </a:tr>
              <a:tr h="43192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138353"/>
                  </a:ext>
                </a:extLst>
              </a:tr>
              <a:tr h="43192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83995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99AB1A2C-3CDE-8B45-A17D-51C4B5E2F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964635"/>
              </p:ext>
            </p:extLst>
          </p:nvPr>
        </p:nvGraphicFramePr>
        <p:xfrm>
          <a:off x="2443315" y="3253557"/>
          <a:ext cx="1305560" cy="1348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550">
                  <a:extLst>
                    <a:ext uri="{9D8B030D-6E8A-4147-A177-3AD203B41FA5}">
                      <a16:colId xmlns:a16="http://schemas.microsoft.com/office/drawing/2014/main" val="1633474699"/>
                    </a:ext>
                  </a:extLst>
                </a:gridCol>
                <a:gridCol w="424460">
                  <a:extLst>
                    <a:ext uri="{9D8B030D-6E8A-4147-A177-3AD203B41FA5}">
                      <a16:colId xmlns:a16="http://schemas.microsoft.com/office/drawing/2014/main" val="2758633307"/>
                    </a:ext>
                  </a:extLst>
                </a:gridCol>
                <a:gridCol w="440550">
                  <a:extLst>
                    <a:ext uri="{9D8B030D-6E8A-4147-A177-3AD203B41FA5}">
                      <a16:colId xmlns:a16="http://schemas.microsoft.com/office/drawing/2014/main" val="164588586"/>
                    </a:ext>
                  </a:extLst>
                </a:gridCol>
              </a:tblGrid>
              <a:tr h="48506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426642"/>
                  </a:ext>
                </a:extLst>
              </a:tr>
              <a:tr h="43192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138353"/>
                  </a:ext>
                </a:extLst>
              </a:tr>
              <a:tr h="43192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83995"/>
                  </a:ext>
                </a:extLst>
              </a:tr>
            </a:tbl>
          </a:graphicData>
        </a:graphic>
      </p:graphicFrame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EB1E073-E321-AA47-BD1A-3335E880B8F1}"/>
              </a:ext>
            </a:extLst>
          </p:cNvPr>
          <p:cNvCxnSpPr>
            <a:cxnSpLocks/>
          </p:cNvCxnSpPr>
          <p:nvPr/>
        </p:nvCxnSpPr>
        <p:spPr>
          <a:xfrm>
            <a:off x="1326086" y="3648009"/>
            <a:ext cx="1117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A17E2B7-E9A2-C94D-A18C-B6BC5CE0139C}"/>
              </a:ext>
            </a:extLst>
          </p:cNvPr>
          <p:cNvSpPr txBox="1"/>
          <p:nvPr/>
        </p:nvSpPr>
        <p:spPr>
          <a:xfrm>
            <a:off x="2888166" y="4827747"/>
            <a:ext cx="130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32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D059E06-7FBE-7840-AF77-666AF1B95C01}"/>
              </a:ext>
            </a:extLst>
          </p:cNvPr>
          <p:cNvSpPr/>
          <p:nvPr/>
        </p:nvSpPr>
        <p:spPr>
          <a:xfrm>
            <a:off x="541235" y="2633556"/>
            <a:ext cx="116754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input</a:t>
            </a:r>
            <a:endParaRPr kumimoji="1" lang="zh-CN" altLang="en-US" dirty="0"/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0CB9872E-8DA7-B842-BADD-09E1BD268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4074" y="4574123"/>
            <a:ext cx="1305560" cy="2941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rmAutofit fontScale="85000" lnSpcReduction="20000"/>
          </a:bodyPr>
          <a:lstStyle/>
          <a:p>
            <a:pPr marL="0" indent="0" algn="ctr">
              <a:buNone/>
            </a:pPr>
            <a:r>
              <a:rPr kumimoji="1" lang="en-US" altLang="zh-CN" dirty="0"/>
              <a:t>filters</a:t>
            </a:r>
            <a:endParaRPr kumimoji="1" lang="zh-CN" altLang="en-US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5D99E8C-47FA-2044-9E85-255FFE316921}"/>
              </a:ext>
            </a:extLst>
          </p:cNvPr>
          <p:cNvCxnSpPr>
            <a:cxnSpLocks/>
          </p:cNvCxnSpPr>
          <p:nvPr/>
        </p:nvCxnSpPr>
        <p:spPr>
          <a:xfrm>
            <a:off x="4041325" y="3923074"/>
            <a:ext cx="593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DFA8CE5-2C2A-E347-ADF0-500E6FC270B6}"/>
              </a:ext>
            </a:extLst>
          </p:cNvPr>
          <p:cNvSpPr/>
          <p:nvPr/>
        </p:nvSpPr>
        <p:spPr>
          <a:xfrm>
            <a:off x="4680594" y="3246652"/>
            <a:ext cx="1023074" cy="119835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94*94</a:t>
            </a:r>
            <a:endParaRPr kumimoji="1" lang="zh-CN" altLang="en-US" dirty="0"/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07BEBB05-1F32-2D41-9983-BAA4D7410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437197"/>
              </p:ext>
            </p:extLst>
          </p:nvPr>
        </p:nvGraphicFramePr>
        <p:xfrm>
          <a:off x="5927003" y="2735143"/>
          <a:ext cx="1177289" cy="1234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266">
                  <a:extLst>
                    <a:ext uri="{9D8B030D-6E8A-4147-A177-3AD203B41FA5}">
                      <a16:colId xmlns:a16="http://schemas.microsoft.com/office/drawing/2014/main" val="1633474699"/>
                    </a:ext>
                  </a:extLst>
                </a:gridCol>
                <a:gridCol w="382757">
                  <a:extLst>
                    <a:ext uri="{9D8B030D-6E8A-4147-A177-3AD203B41FA5}">
                      <a16:colId xmlns:a16="http://schemas.microsoft.com/office/drawing/2014/main" val="2758633307"/>
                    </a:ext>
                  </a:extLst>
                </a:gridCol>
                <a:gridCol w="397266">
                  <a:extLst>
                    <a:ext uri="{9D8B030D-6E8A-4147-A177-3AD203B41FA5}">
                      <a16:colId xmlns:a16="http://schemas.microsoft.com/office/drawing/2014/main" val="164588586"/>
                    </a:ext>
                  </a:extLst>
                </a:gridCol>
              </a:tblGrid>
              <a:tr h="330013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426642"/>
                  </a:ext>
                </a:extLst>
              </a:tr>
              <a:tr h="434171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138353"/>
                  </a:ext>
                </a:extLst>
              </a:tr>
              <a:tr h="434171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83995"/>
                  </a:ext>
                </a:extLst>
              </a:tr>
            </a:tbl>
          </a:graphicData>
        </a:graphic>
      </p:graphicFrame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619087F-2565-5A4B-89C5-0F2639E430EA}"/>
              </a:ext>
            </a:extLst>
          </p:cNvPr>
          <p:cNvCxnSpPr>
            <a:cxnSpLocks/>
          </p:cNvCxnSpPr>
          <p:nvPr/>
        </p:nvCxnSpPr>
        <p:spPr>
          <a:xfrm flipV="1">
            <a:off x="5740597" y="3875657"/>
            <a:ext cx="412753" cy="10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A6E3469-AFC2-054C-98EC-CEE7A4CDE488}"/>
              </a:ext>
            </a:extLst>
          </p:cNvPr>
          <p:cNvCxnSpPr>
            <a:cxnSpLocks/>
          </p:cNvCxnSpPr>
          <p:nvPr/>
        </p:nvCxnSpPr>
        <p:spPr>
          <a:xfrm>
            <a:off x="7376162" y="3886605"/>
            <a:ext cx="593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ED991524-9605-D845-B989-43E93637D3D0}"/>
              </a:ext>
            </a:extLst>
          </p:cNvPr>
          <p:cNvSpPr/>
          <p:nvPr/>
        </p:nvSpPr>
        <p:spPr>
          <a:xfrm>
            <a:off x="7993379" y="3246652"/>
            <a:ext cx="1023074" cy="119835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92*92</a:t>
            </a:r>
            <a:endParaRPr kumimoji="1" lang="zh-CN" altLang="en-US" dirty="0"/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AD2162BC-F4A9-8340-9BBE-C1B325E45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503498"/>
              </p:ext>
            </p:extLst>
          </p:nvPr>
        </p:nvGraphicFramePr>
        <p:xfrm>
          <a:off x="6198873" y="3504279"/>
          <a:ext cx="1177289" cy="1234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266">
                  <a:extLst>
                    <a:ext uri="{9D8B030D-6E8A-4147-A177-3AD203B41FA5}">
                      <a16:colId xmlns:a16="http://schemas.microsoft.com/office/drawing/2014/main" val="1633474699"/>
                    </a:ext>
                  </a:extLst>
                </a:gridCol>
                <a:gridCol w="382757">
                  <a:extLst>
                    <a:ext uri="{9D8B030D-6E8A-4147-A177-3AD203B41FA5}">
                      <a16:colId xmlns:a16="http://schemas.microsoft.com/office/drawing/2014/main" val="2758633307"/>
                    </a:ext>
                  </a:extLst>
                </a:gridCol>
                <a:gridCol w="397266">
                  <a:extLst>
                    <a:ext uri="{9D8B030D-6E8A-4147-A177-3AD203B41FA5}">
                      <a16:colId xmlns:a16="http://schemas.microsoft.com/office/drawing/2014/main" val="164588586"/>
                    </a:ext>
                  </a:extLst>
                </a:gridCol>
              </a:tblGrid>
              <a:tr h="330013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426642"/>
                  </a:ext>
                </a:extLst>
              </a:tr>
              <a:tr h="434171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138353"/>
                  </a:ext>
                </a:extLst>
              </a:tr>
              <a:tr h="434171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83995"/>
                  </a:ext>
                </a:extLst>
              </a:tr>
            </a:tbl>
          </a:graphicData>
        </a:graphic>
      </p:graphicFrame>
      <p:sp>
        <p:nvSpPr>
          <p:cNvPr id="38" name="矩形 37">
            <a:extLst>
              <a:ext uri="{FF2B5EF4-FFF2-40B4-BE49-F238E27FC236}">
                <a16:creationId xmlns:a16="http://schemas.microsoft.com/office/drawing/2014/main" id="{08DF6518-4946-7246-B5B2-B44988D82246}"/>
              </a:ext>
            </a:extLst>
          </p:cNvPr>
          <p:cNvSpPr/>
          <p:nvPr/>
        </p:nvSpPr>
        <p:spPr>
          <a:xfrm>
            <a:off x="10993075" y="3222408"/>
            <a:ext cx="1023074" cy="119835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90*90</a:t>
            </a:r>
            <a:endParaRPr kumimoji="1" lang="zh-CN" altLang="en-US" dirty="0"/>
          </a:p>
        </p:txBody>
      </p:sp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A16CF747-245A-B748-A59E-891724CAF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513868"/>
              </p:ext>
            </p:extLst>
          </p:nvPr>
        </p:nvGraphicFramePr>
        <p:xfrm>
          <a:off x="9394003" y="3272946"/>
          <a:ext cx="102307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619">
                  <a:extLst>
                    <a:ext uri="{9D8B030D-6E8A-4147-A177-3AD203B41FA5}">
                      <a16:colId xmlns:a16="http://schemas.microsoft.com/office/drawing/2014/main" val="1633474699"/>
                    </a:ext>
                  </a:extLst>
                </a:gridCol>
                <a:gridCol w="279837">
                  <a:extLst>
                    <a:ext uri="{9D8B030D-6E8A-4147-A177-3AD203B41FA5}">
                      <a16:colId xmlns:a16="http://schemas.microsoft.com/office/drawing/2014/main" val="2758633307"/>
                    </a:ext>
                  </a:extLst>
                </a:gridCol>
                <a:gridCol w="450618">
                  <a:extLst>
                    <a:ext uri="{9D8B030D-6E8A-4147-A177-3AD203B41FA5}">
                      <a16:colId xmlns:a16="http://schemas.microsoft.com/office/drawing/2014/main" val="164588586"/>
                    </a:ext>
                  </a:extLst>
                </a:gridCol>
              </a:tblGrid>
              <a:tr h="358857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426642"/>
                  </a:ext>
                </a:extLst>
              </a:tr>
              <a:tr h="358857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138353"/>
                  </a:ext>
                </a:extLst>
              </a:tr>
              <a:tr h="358857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83995"/>
                  </a:ext>
                </a:extLst>
              </a:tr>
            </a:tbl>
          </a:graphicData>
        </a:graphic>
      </p:graphicFrame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F632DD51-4527-344F-9ACF-300737736ADE}"/>
              </a:ext>
            </a:extLst>
          </p:cNvPr>
          <p:cNvCxnSpPr>
            <a:cxnSpLocks/>
          </p:cNvCxnSpPr>
          <p:nvPr/>
        </p:nvCxnSpPr>
        <p:spPr>
          <a:xfrm flipV="1">
            <a:off x="8881829" y="3856777"/>
            <a:ext cx="500558" cy="29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C7A96F95-1C0D-794A-816F-AC66D34A9E1A}"/>
              </a:ext>
            </a:extLst>
          </p:cNvPr>
          <p:cNvCxnSpPr>
            <a:cxnSpLocks/>
          </p:cNvCxnSpPr>
          <p:nvPr/>
        </p:nvCxnSpPr>
        <p:spPr>
          <a:xfrm>
            <a:off x="10399086" y="3712533"/>
            <a:ext cx="593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内容占位符 25">
            <a:extLst>
              <a:ext uri="{FF2B5EF4-FFF2-40B4-BE49-F238E27FC236}">
                <a16:creationId xmlns:a16="http://schemas.microsoft.com/office/drawing/2014/main" id="{B1F8B6AE-1673-044B-9295-E04477CC622F}"/>
              </a:ext>
            </a:extLst>
          </p:cNvPr>
          <p:cNvSpPr txBox="1">
            <a:spLocks/>
          </p:cNvSpPr>
          <p:nvPr/>
        </p:nvSpPr>
        <p:spPr>
          <a:xfrm>
            <a:off x="6102538" y="4799388"/>
            <a:ext cx="1305560" cy="2941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kumimoji="1" lang="en-US" altLang="zh-CN" dirty="0"/>
              <a:t>filters</a:t>
            </a:r>
            <a:endParaRPr kumimoji="1" lang="zh-CN" altLang="en-US" dirty="0"/>
          </a:p>
        </p:txBody>
      </p:sp>
      <p:sp>
        <p:nvSpPr>
          <p:cNvPr id="45" name="内容占位符 25">
            <a:extLst>
              <a:ext uri="{FF2B5EF4-FFF2-40B4-BE49-F238E27FC236}">
                <a16:creationId xmlns:a16="http://schemas.microsoft.com/office/drawing/2014/main" id="{3ED64363-5646-6E4D-8450-6C421A8AA1BA}"/>
              </a:ext>
            </a:extLst>
          </p:cNvPr>
          <p:cNvSpPr txBox="1">
            <a:spLocks/>
          </p:cNvSpPr>
          <p:nvPr/>
        </p:nvSpPr>
        <p:spPr>
          <a:xfrm>
            <a:off x="10766806" y="4467251"/>
            <a:ext cx="1305560" cy="2941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kumimoji="1" lang="en-US" altLang="zh-CN"/>
              <a:t>filters</a:t>
            </a:r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490B9B8-2B00-F644-9541-2C0A9B9C7D91}"/>
              </a:ext>
            </a:extLst>
          </p:cNvPr>
          <p:cNvSpPr txBox="1"/>
          <p:nvPr/>
        </p:nvSpPr>
        <p:spPr>
          <a:xfrm>
            <a:off x="4408723" y="2777490"/>
            <a:ext cx="151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96-3+1(bias)</a:t>
            </a:r>
            <a:endParaRPr kumimoji="1" lang="zh-CN" altLang="en-US" dirty="0"/>
          </a:p>
        </p:txBody>
      </p:sp>
      <p:sp>
        <p:nvSpPr>
          <p:cNvPr id="49" name="右箭头 48">
            <a:extLst>
              <a:ext uri="{FF2B5EF4-FFF2-40B4-BE49-F238E27FC236}">
                <a16:creationId xmlns:a16="http://schemas.microsoft.com/office/drawing/2014/main" id="{FC370ADD-8F7D-F245-B1A8-FF977C3A4EAF}"/>
              </a:ext>
            </a:extLst>
          </p:cNvPr>
          <p:cNvSpPr/>
          <p:nvPr/>
        </p:nvSpPr>
        <p:spPr>
          <a:xfrm>
            <a:off x="3257543" y="5791244"/>
            <a:ext cx="1481875" cy="64529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CN" b="1" dirty="0" err="1">
                <a:solidFill>
                  <a:schemeClr val="tx1"/>
                </a:solidFill>
              </a:rPr>
              <a:t>Maxpool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dropout</a:t>
            </a:r>
            <a:endParaRPr kumimoji="1" lang="zh-CN" altLang="en-US" dirty="0">
              <a:solidFill>
                <a:schemeClr val="tx1"/>
              </a:solidFill>
            </a:endParaRPr>
          </a:p>
          <a:p>
            <a:pPr algn="ctr"/>
            <a:endParaRPr kumimoji="1"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54418F5-0240-3145-8D54-44E7045F6C5D}"/>
              </a:ext>
            </a:extLst>
          </p:cNvPr>
          <p:cNvSpPr/>
          <p:nvPr/>
        </p:nvSpPr>
        <p:spPr>
          <a:xfrm>
            <a:off x="4779427" y="5368402"/>
            <a:ext cx="1167546" cy="1143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45*45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201732D-509D-F047-B9F2-34937816DB27}"/>
              </a:ext>
            </a:extLst>
          </p:cNvPr>
          <p:cNvSpPr txBox="1"/>
          <p:nvPr/>
        </p:nvSpPr>
        <p:spPr>
          <a:xfrm>
            <a:off x="3192936" y="5183423"/>
            <a:ext cx="1787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Prevent overfitting</a:t>
            </a:r>
            <a:endParaRPr kumimoji="1" lang="zh-CN" altLang="en-US" dirty="0"/>
          </a:p>
        </p:txBody>
      </p:sp>
      <p:sp>
        <p:nvSpPr>
          <p:cNvPr id="53" name="内容占位符 25">
            <a:extLst>
              <a:ext uri="{FF2B5EF4-FFF2-40B4-BE49-F238E27FC236}">
                <a16:creationId xmlns:a16="http://schemas.microsoft.com/office/drawing/2014/main" id="{1223F577-3E52-3E4C-BD4E-C0090C9B487E}"/>
              </a:ext>
            </a:extLst>
          </p:cNvPr>
          <p:cNvSpPr txBox="1">
            <a:spLocks/>
          </p:cNvSpPr>
          <p:nvPr/>
        </p:nvSpPr>
        <p:spPr>
          <a:xfrm>
            <a:off x="4710420" y="6217223"/>
            <a:ext cx="1305560" cy="2941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kumimoji="1" lang="en-US" altLang="zh-CN" dirty="0"/>
              <a:t>OUTPUT</a:t>
            </a:r>
            <a:endParaRPr kumimoji="1" lang="zh-CN" altLang="en-US" dirty="0"/>
          </a:p>
        </p:txBody>
      </p:sp>
      <p:sp>
        <p:nvSpPr>
          <p:cNvPr id="57" name="左大括号 56">
            <a:extLst>
              <a:ext uri="{FF2B5EF4-FFF2-40B4-BE49-F238E27FC236}">
                <a16:creationId xmlns:a16="http://schemas.microsoft.com/office/drawing/2014/main" id="{E546AC28-A3A7-F340-A860-0CBCB048873B}"/>
              </a:ext>
            </a:extLst>
          </p:cNvPr>
          <p:cNvSpPr/>
          <p:nvPr/>
        </p:nvSpPr>
        <p:spPr>
          <a:xfrm rot="5400000">
            <a:off x="5249924" y="-1869789"/>
            <a:ext cx="478082" cy="83257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6FFC2C4-2ADD-6240-B1C5-7BD717A49CA3}"/>
              </a:ext>
            </a:extLst>
          </p:cNvPr>
          <p:cNvSpPr txBox="1"/>
          <p:nvPr/>
        </p:nvSpPr>
        <p:spPr>
          <a:xfrm>
            <a:off x="3244487" y="1575006"/>
            <a:ext cx="4356463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 convolution layer repeat  3 times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375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D6B4B2F-6AF3-C64A-9D25-5E1F123F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230" y="645106"/>
            <a:ext cx="8873300" cy="544485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Fully  connection   layer</a:t>
            </a:r>
            <a:endParaRPr kumimoji="1"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68DB890-D9D9-E94B-82E2-FC9090ADFA66}"/>
              </a:ext>
            </a:extLst>
          </p:cNvPr>
          <p:cNvSpPr/>
          <p:nvPr/>
        </p:nvSpPr>
        <p:spPr>
          <a:xfrm>
            <a:off x="785495" y="2372390"/>
            <a:ext cx="377190" cy="2263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079EB5C-4967-CB42-B403-ADE7C5D547C7}"/>
              </a:ext>
            </a:extLst>
          </p:cNvPr>
          <p:cNvSpPr/>
          <p:nvPr/>
        </p:nvSpPr>
        <p:spPr>
          <a:xfrm>
            <a:off x="893635" y="2689861"/>
            <a:ext cx="377190" cy="2263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FDBEFD7-0C89-524C-AB8B-A9585E08052E}"/>
              </a:ext>
            </a:extLst>
          </p:cNvPr>
          <p:cNvSpPr/>
          <p:nvPr/>
        </p:nvSpPr>
        <p:spPr>
          <a:xfrm>
            <a:off x="1021175" y="3375660"/>
            <a:ext cx="377190" cy="2263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609FA7B-9001-E54D-8A5C-E50ED639C6E7}"/>
              </a:ext>
            </a:extLst>
          </p:cNvPr>
          <p:cNvSpPr/>
          <p:nvPr/>
        </p:nvSpPr>
        <p:spPr>
          <a:xfrm>
            <a:off x="1082230" y="3649737"/>
            <a:ext cx="377190" cy="2263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B311C0C0-8064-514E-B827-0C3CAB6CA3B7}"/>
              </a:ext>
            </a:extLst>
          </p:cNvPr>
          <p:cNvCxnSpPr>
            <a:cxnSpLocks/>
          </p:cNvCxnSpPr>
          <p:nvPr/>
        </p:nvCxnSpPr>
        <p:spPr>
          <a:xfrm>
            <a:off x="1520475" y="4251960"/>
            <a:ext cx="822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75045222-237F-BD4B-968D-E088CE60B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903511"/>
              </p:ext>
            </p:extLst>
          </p:nvPr>
        </p:nvGraphicFramePr>
        <p:xfrm>
          <a:off x="2425435" y="2250174"/>
          <a:ext cx="505460" cy="3692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460">
                  <a:extLst>
                    <a:ext uri="{9D8B030D-6E8A-4147-A177-3AD203B41FA5}">
                      <a16:colId xmlns:a16="http://schemas.microsoft.com/office/drawing/2014/main" val="3097119957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392677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579584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453046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245893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837038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540400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090518"/>
                  </a:ext>
                </a:extLst>
              </a:tr>
            </a:tbl>
          </a:graphicData>
        </a:graphic>
      </p:graphicFrame>
      <p:sp>
        <p:nvSpPr>
          <p:cNvPr id="29" name="左大括号 28">
            <a:extLst>
              <a:ext uri="{FF2B5EF4-FFF2-40B4-BE49-F238E27FC236}">
                <a16:creationId xmlns:a16="http://schemas.microsoft.com/office/drawing/2014/main" id="{C792E8F4-6BFA-AE45-888E-E81EBA7DC914}"/>
              </a:ext>
            </a:extLst>
          </p:cNvPr>
          <p:cNvSpPr/>
          <p:nvPr/>
        </p:nvSpPr>
        <p:spPr>
          <a:xfrm rot="16200000" flipH="1">
            <a:off x="770294" y="1754321"/>
            <a:ext cx="374781" cy="6169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6CCDFF77-B354-1F44-A755-9494BD59F754}"/>
              </a:ext>
            </a:extLst>
          </p:cNvPr>
          <p:cNvSpPr/>
          <p:nvPr/>
        </p:nvSpPr>
        <p:spPr>
          <a:xfrm rot="16200000" flipH="1">
            <a:off x="2455575" y="1769126"/>
            <a:ext cx="374781" cy="6169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65EE693-00CC-904D-B6AF-7259508DFA8B}"/>
              </a:ext>
            </a:extLst>
          </p:cNvPr>
          <p:cNvSpPr/>
          <p:nvPr/>
        </p:nvSpPr>
        <p:spPr>
          <a:xfrm>
            <a:off x="316420" y="1264168"/>
            <a:ext cx="1531620" cy="590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Convolution layers</a:t>
            </a:r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A5F56A5-E54F-4D43-B1F0-4CAE3316DD9D}"/>
              </a:ext>
            </a:extLst>
          </p:cNvPr>
          <p:cNvSpPr/>
          <p:nvPr/>
        </p:nvSpPr>
        <p:spPr>
          <a:xfrm>
            <a:off x="1981580" y="1301517"/>
            <a:ext cx="1531620" cy="5444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Flatten layer</a:t>
            </a:r>
            <a:endParaRPr kumimoji="1" lang="zh-CN" altLang="en-US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F601B4E2-72A4-F041-A19C-74416C8629BB}"/>
              </a:ext>
            </a:extLst>
          </p:cNvPr>
          <p:cNvCxnSpPr>
            <a:cxnSpLocks/>
          </p:cNvCxnSpPr>
          <p:nvPr/>
        </p:nvCxnSpPr>
        <p:spPr>
          <a:xfrm>
            <a:off x="3101862" y="4251960"/>
            <a:ext cx="822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DF82FE85-6B2D-AC43-848D-FB83CD49DBAE}"/>
              </a:ext>
            </a:extLst>
          </p:cNvPr>
          <p:cNvSpPr/>
          <p:nvPr/>
        </p:nvSpPr>
        <p:spPr>
          <a:xfrm>
            <a:off x="5585533" y="3455881"/>
            <a:ext cx="613599" cy="1302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0181215-5F57-9D49-B05D-45F1ECC8FA6C}"/>
              </a:ext>
            </a:extLst>
          </p:cNvPr>
          <p:cNvSpPr/>
          <p:nvPr/>
        </p:nvSpPr>
        <p:spPr>
          <a:xfrm>
            <a:off x="1234630" y="3802137"/>
            <a:ext cx="377190" cy="2263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5BD5AC3-6FF1-7F4F-9B37-4346FDA5C225}"/>
              </a:ext>
            </a:extLst>
          </p:cNvPr>
          <p:cNvSpPr/>
          <p:nvPr/>
        </p:nvSpPr>
        <p:spPr>
          <a:xfrm>
            <a:off x="3823240" y="1290999"/>
            <a:ext cx="1531620" cy="5444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dense layer</a:t>
            </a:r>
            <a:endParaRPr kumimoji="1" lang="zh-CN" altLang="en-US" dirty="0"/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E911AFAD-B17E-5742-9641-6BE4027F37F4}"/>
              </a:ext>
            </a:extLst>
          </p:cNvPr>
          <p:cNvCxnSpPr>
            <a:cxnSpLocks/>
          </p:cNvCxnSpPr>
          <p:nvPr/>
        </p:nvCxnSpPr>
        <p:spPr>
          <a:xfrm flipV="1">
            <a:off x="4696205" y="2557463"/>
            <a:ext cx="3690558" cy="167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EAAFBA3C-92B4-0645-97EE-1A489133EFAC}"/>
              </a:ext>
            </a:extLst>
          </p:cNvPr>
          <p:cNvSpPr txBox="1"/>
          <p:nvPr/>
        </p:nvSpPr>
        <p:spPr>
          <a:xfrm>
            <a:off x="4034790" y="420624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zh-CN" dirty="0"/>
          </a:p>
          <a:p>
            <a:endParaRPr kumimoji="1" lang="zh-CN" altLang="en-US" dirty="0"/>
          </a:p>
        </p:txBody>
      </p:sp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FDD26686-58D9-7B4D-89D2-A2FC834CC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050570"/>
              </p:ext>
            </p:extLst>
          </p:nvPr>
        </p:nvGraphicFramePr>
        <p:xfrm>
          <a:off x="4085505" y="2250173"/>
          <a:ext cx="505460" cy="3692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460">
                  <a:extLst>
                    <a:ext uri="{9D8B030D-6E8A-4147-A177-3AD203B41FA5}">
                      <a16:colId xmlns:a16="http://schemas.microsoft.com/office/drawing/2014/main" val="3097119957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392677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579584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453046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245893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837038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540400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090518"/>
                  </a:ext>
                </a:extLst>
              </a:tr>
            </a:tbl>
          </a:graphicData>
        </a:graphic>
      </p:graphicFrame>
      <p:sp>
        <p:nvSpPr>
          <p:cNvPr id="44" name="矩形 43">
            <a:extLst>
              <a:ext uri="{FF2B5EF4-FFF2-40B4-BE49-F238E27FC236}">
                <a16:creationId xmlns:a16="http://schemas.microsoft.com/office/drawing/2014/main" id="{DFCE8561-4CB7-2245-8891-8B3086FFB11A}"/>
              </a:ext>
            </a:extLst>
          </p:cNvPr>
          <p:cNvSpPr/>
          <p:nvPr/>
        </p:nvSpPr>
        <p:spPr>
          <a:xfrm>
            <a:off x="5199792" y="2761452"/>
            <a:ext cx="1531620" cy="5444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dropout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25845F-C09E-DE49-B78B-A3E06CB86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874" y="219858"/>
            <a:ext cx="3145961" cy="34473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6ED7EE-69B8-1447-94F4-880A817D3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874" y="3704262"/>
            <a:ext cx="3145961" cy="3301317"/>
          </a:xfrm>
          <a:prstGeom prst="rect">
            <a:avLst/>
          </a:prstGeom>
        </p:spPr>
      </p:pic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335A9287-1051-924F-ADD5-AA4D50559C7C}"/>
              </a:ext>
            </a:extLst>
          </p:cNvPr>
          <p:cNvCxnSpPr>
            <a:cxnSpLocks/>
          </p:cNvCxnSpPr>
          <p:nvPr/>
        </p:nvCxnSpPr>
        <p:spPr>
          <a:xfrm>
            <a:off x="4696205" y="4251960"/>
            <a:ext cx="3718269" cy="78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30CFC117-030C-4542-8B3B-E151AD66966C}"/>
              </a:ext>
            </a:extLst>
          </p:cNvPr>
          <p:cNvSpPr/>
          <p:nvPr/>
        </p:nvSpPr>
        <p:spPr>
          <a:xfrm>
            <a:off x="6945199" y="625052"/>
            <a:ext cx="1531620" cy="5444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Out put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120431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195</Words>
  <Application>Microsoft Macintosh PowerPoint</Application>
  <PresentationFormat>宽屏</PresentationFormat>
  <Paragraphs>117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Xingkai SC Light</vt:lpstr>
      <vt:lpstr>Arial</vt:lpstr>
      <vt:lpstr>Century Gothic</vt:lpstr>
      <vt:lpstr>Wingdings 3</vt:lpstr>
      <vt:lpstr>丝状</vt:lpstr>
      <vt:lpstr>     Optimized  CNN  for   Cancerous  Histopathologic Image Classification</vt:lpstr>
      <vt:lpstr>Contents:</vt:lpstr>
      <vt:lpstr>What is Histopathologic image and Cancerous cell</vt:lpstr>
      <vt:lpstr>Image Classification</vt:lpstr>
      <vt:lpstr>PowerPoint 演示文稿</vt:lpstr>
      <vt:lpstr>ONE  Convolution +Pooling</vt:lpstr>
      <vt:lpstr>Fully  connection   layer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Histopathologic Cancer Detection</dc:title>
  <dc:creator>yuan qie</dc:creator>
  <cp:lastModifiedBy>yuan qie</cp:lastModifiedBy>
  <cp:revision>22</cp:revision>
  <dcterms:created xsi:type="dcterms:W3CDTF">2019-08-09T01:59:01Z</dcterms:created>
  <dcterms:modified xsi:type="dcterms:W3CDTF">2019-10-25T06:24:14Z</dcterms:modified>
</cp:coreProperties>
</file>